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547" r:id="rId3"/>
    <p:sldId id="795" r:id="rId4"/>
    <p:sldId id="793" r:id="rId5"/>
    <p:sldId id="839" r:id="rId6"/>
    <p:sldId id="843" r:id="rId7"/>
    <p:sldId id="878" r:id="rId8"/>
    <p:sldId id="848" r:id="rId9"/>
    <p:sldId id="849" r:id="rId10"/>
    <p:sldId id="850" r:id="rId11"/>
    <p:sldId id="851" r:id="rId12"/>
    <p:sldId id="852" r:id="rId13"/>
    <p:sldId id="885" r:id="rId14"/>
    <p:sldId id="854" r:id="rId15"/>
    <p:sldId id="853" r:id="rId16"/>
    <p:sldId id="886" r:id="rId17"/>
    <p:sldId id="855" r:id="rId18"/>
    <p:sldId id="887" r:id="rId19"/>
    <p:sldId id="856" r:id="rId20"/>
    <p:sldId id="857" r:id="rId21"/>
    <p:sldId id="888" r:id="rId22"/>
    <p:sldId id="757" r:id="rId23"/>
    <p:sldId id="858" r:id="rId24"/>
    <p:sldId id="859" r:id="rId25"/>
    <p:sldId id="860" r:id="rId26"/>
    <p:sldId id="861" r:id="rId27"/>
    <p:sldId id="862" r:id="rId28"/>
    <p:sldId id="863" r:id="rId29"/>
    <p:sldId id="864" r:id="rId30"/>
    <p:sldId id="865" r:id="rId31"/>
    <p:sldId id="866" r:id="rId32"/>
    <p:sldId id="867" r:id="rId33"/>
    <p:sldId id="868" r:id="rId34"/>
    <p:sldId id="894" r:id="rId35"/>
    <p:sldId id="870" r:id="rId36"/>
    <p:sldId id="871" r:id="rId37"/>
    <p:sldId id="889" r:id="rId38"/>
    <p:sldId id="872" r:id="rId39"/>
    <p:sldId id="873" r:id="rId40"/>
    <p:sldId id="874" r:id="rId41"/>
    <p:sldId id="875" r:id="rId42"/>
    <p:sldId id="876" r:id="rId43"/>
    <p:sldId id="877" r:id="rId44"/>
    <p:sldId id="761" r:id="rId45"/>
    <p:sldId id="749" r:id="rId46"/>
    <p:sldId id="758" r:id="rId47"/>
    <p:sldId id="879" r:id="rId48"/>
    <p:sldId id="890" r:id="rId49"/>
    <p:sldId id="881" r:id="rId50"/>
    <p:sldId id="891" r:id="rId51"/>
    <p:sldId id="880" r:id="rId52"/>
    <p:sldId id="892" r:id="rId53"/>
    <p:sldId id="882" r:id="rId54"/>
    <p:sldId id="893" r:id="rId55"/>
    <p:sldId id="883" r:id="rId56"/>
    <p:sldId id="884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FF"/>
    <a:srgbClr val="FFFF99"/>
    <a:srgbClr val="CECEEF"/>
    <a:srgbClr val="EEEAEA"/>
    <a:srgbClr val="0000FF"/>
    <a:srgbClr val="F6BB00"/>
    <a:srgbClr val="96640F"/>
    <a:srgbClr val="008000"/>
    <a:srgbClr val="CC00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5" autoAdjust="0"/>
    <p:restoredTop sz="90200" autoAdjust="0"/>
  </p:normalViewPr>
  <p:slideViewPr>
    <p:cSldViewPr>
      <p:cViewPr varScale="1">
        <p:scale>
          <a:sx n="64" d="100"/>
          <a:sy n="64" d="100"/>
        </p:scale>
        <p:origin x="115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8CA55FD-703E-4A23-8CE6-6BA944FF6FD4}" type="datetimeFigureOut">
              <a:rPr lang="en-US"/>
              <a:pPr>
                <a:defRPr/>
              </a:pPr>
              <a:t>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AF4DA20-041D-4A03-BADF-711AA19944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8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F07E9-83C1-432F-8339-5D3B5D2EA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4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BBB61-E93B-4B10-979A-DC5764963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9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E1162-7089-4C74-89D9-2417B913A3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6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244D8-7688-49AC-9DAC-E0E956D16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1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8DD4F-439D-4623-B271-2EF62F1BD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C20CD-A4AC-46C5-A565-88F900092C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10682-60F4-406A-B769-F92288D98F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806E5-C7EB-4E48-9304-C9DA8FF6D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01DD69-5F81-4EED-B49A-07FAD53957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9E4A9-4C29-4CE4-BD64-58A8CC57F7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4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1831B-D4AC-4FBF-B21A-AC9EA3CBD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959CE92-AFD0-4299-833C-A21D6A0D1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CS 2021</a:t>
            </a: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10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371475" y="3581400"/>
            <a:ext cx="840105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Modular Programming: Simple Procedures,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Graphics Programs and Creating Libraries</a:t>
            </a:r>
          </a:p>
        </p:txBody>
      </p:sp>
      <p:sp>
        <p:nvSpPr>
          <p:cNvPr id="8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9 Section 1-6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13990" r="10666" b="10846"/>
          <a:stretch/>
        </p:blipFill>
        <p:spPr bwMode="auto">
          <a:xfrm>
            <a:off x="0" y="865574"/>
            <a:ext cx="9144000" cy="599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6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800" b="1" kern="0" spc="-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User-Created Procedure Format</a:t>
            </a:r>
          </a:p>
        </p:txBody>
      </p:sp>
    </p:spTree>
    <p:extLst>
      <p:ext uri="{BB962C8B-B14F-4D97-AF65-F5344CB8AC3E}">
        <p14:creationId xmlns:p14="http://schemas.microsoft.com/office/powerpoint/2010/main" val="259936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WordArt 3"/>
          <p:cNvSpPr>
            <a:spLocks noChangeArrowheads="1" noChangeShapeType="1" noTextEdit="1"/>
          </p:cNvSpPr>
          <p:nvPr/>
        </p:nvSpPr>
        <p:spPr bwMode="auto">
          <a:xfrm>
            <a:off x="457200" y="137160"/>
            <a:ext cx="8382000" cy="21945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Potential 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457200" y="2286000"/>
            <a:ext cx="8382000" cy="21945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Procedure</a:t>
            </a:r>
          </a:p>
        </p:txBody>
      </p:sp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457200" y="4511040"/>
            <a:ext cx="8382000" cy="21945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Problems </a:t>
            </a:r>
          </a:p>
        </p:txBody>
      </p:sp>
    </p:spTree>
    <p:extLst>
      <p:ext uri="{BB962C8B-B14F-4D97-AF65-F5344CB8AC3E}">
        <p14:creationId xmlns:p14="http://schemas.microsoft.com/office/powerpoint/2010/main" val="2012809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8162" r="24333" b="7272"/>
          <a:stretch/>
        </p:blipFill>
        <p:spPr bwMode="auto">
          <a:xfrm>
            <a:off x="182880" y="182880"/>
            <a:ext cx="5571067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9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8162" r="24333" b="7272"/>
          <a:stretch/>
        </p:blipFill>
        <p:spPr bwMode="auto">
          <a:xfrm>
            <a:off x="182880" y="182880"/>
            <a:ext cx="5571067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37386" r="5667" b="21368"/>
          <a:stretch/>
        </p:blipFill>
        <p:spPr bwMode="auto">
          <a:xfrm>
            <a:off x="1581911" y="182880"/>
            <a:ext cx="7379208" cy="292608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82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56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Indentation Rule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9962" r="8667" b="23463"/>
          <a:stretch/>
        </p:blipFill>
        <p:spPr bwMode="auto">
          <a:xfrm>
            <a:off x="0" y="1219199"/>
            <a:ext cx="9144000" cy="478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67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9918" r="24416" b="5517"/>
          <a:stretch/>
        </p:blipFill>
        <p:spPr bwMode="auto">
          <a:xfrm>
            <a:off x="182880" y="182880"/>
            <a:ext cx="556260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40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9918" r="24416" b="5517"/>
          <a:stretch/>
        </p:blipFill>
        <p:spPr bwMode="auto">
          <a:xfrm>
            <a:off x="182880" y="182880"/>
            <a:ext cx="556260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30218" r="6082" b="28646"/>
          <a:stretch/>
        </p:blipFill>
        <p:spPr bwMode="auto">
          <a:xfrm>
            <a:off x="685800" y="3105993"/>
            <a:ext cx="8275320" cy="2700015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18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7" t="9145" r="17166" b="6290"/>
          <a:stretch/>
        </p:blipFill>
        <p:spPr bwMode="auto">
          <a:xfrm>
            <a:off x="182880" y="182880"/>
            <a:ext cx="6290734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13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7" t="9145" r="17166" b="6290"/>
          <a:stretch/>
        </p:blipFill>
        <p:spPr bwMode="auto">
          <a:xfrm>
            <a:off x="182880" y="182880"/>
            <a:ext cx="6290734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46981" r="2800" b="26109"/>
          <a:stretch/>
        </p:blipFill>
        <p:spPr bwMode="auto">
          <a:xfrm>
            <a:off x="182880" y="3081528"/>
            <a:ext cx="8778240" cy="192789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01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8022" r="11316" b="53958"/>
          <a:stretch/>
        </p:blipFill>
        <p:spPr bwMode="auto">
          <a:xfrm>
            <a:off x="182879" y="3200400"/>
            <a:ext cx="8778240" cy="1250234"/>
          </a:xfrm>
          <a:prstGeom prst="rect">
            <a:avLst/>
          </a:prstGeom>
          <a:noFill/>
          <a:ln w="76200">
            <a:solidFill>
              <a:srgbClr val="FFFF99"/>
            </a:solidFill>
          </a:ln>
          <a:extLst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28023" r="11316" b="53958"/>
          <a:stretch/>
        </p:blipFill>
        <p:spPr bwMode="auto">
          <a:xfrm>
            <a:off x="182878" y="4876800"/>
            <a:ext cx="8778240" cy="1250234"/>
          </a:xfrm>
          <a:prstGeom prst="rect">
            <a:avLst/>
          </a:prstGeom>
          <a:noFill/>
          <a:ln w="76200">
            <a:solidFill>
              <a:srgbClr val="FFFF99"/>
            </a:solidFill>
          </a:ln>
          <a:extLst/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82879" y="182880"/>
            <a:ext cx="8778239" cy="2692340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6000"/>
              </a:lnSpc>
            </a:pPr>
            <a:r>
              <a:rPr lang="en-US" sz="3600" b="1" dirty="0">
                <a:sym typeface="Symbol" pitchFamily="18" charset="2"/>
              </a:rPr>
              <a:t>TRY THIS:</a:t>
            </a:r>
          </a:p>
          <a:p>
            <a:pPr eaLnBrk="1" hangingPunct="1">
              <a:lnSpc>
                <a:spcPct val="96000"/>
              </a:lnSpc>
            </a:pPr>
            <a:r>
              <a:rPr lang="en-US" sz="2800" b="1" dirty="0">
                <a:sym typeface="Symbol" pitchFamily="18" charset="2"/>
              </a:rPr>
              <a:t>Click at the beginning of lines</a:t>
            </a:r>
          </a:p>
          <a:p>
            <a:pPr eaLnBrk="1" hangingPunct="1">
              <a:lnSpc>
                <a:spcPct val="96000"/>
              </a:lnSpc>
            </a:pPr>
            <a:r>
              <a:rPr lang="en-US" sz="2800" b="1" dirty="0">
                <a:sym typeface="Symbol" pitchFamily="18" charset="2"/>
              </a:rPr>
              <a:t>12 and 13.  Notice how the</a:t>
            </a:r>
          </a:p>
          <a:p>
            <a:pPr eaLnBrk="1" hangingPunct="1">
              <a:lnSpc>
                <a:spcPct val="96000"/>
              </a:lnSpc>
            </a:pPr>
            <a:r>
              <a:rPr lang="en-US" sz="2800" b="1" dirty="0">
                <a:sym typeface="Symbol" pitchFamily="18" charset="2"/>
              </a:rPr>
              <a:t>cursor appears different on </a:t>
            </a:r>
          </a:p>
          <a:p>
            <a:pPr eaLnBrk="1" hangingPunct="1">
              <a:lnSpc>
                <a:spcPct val="96000"/>
              </a:lnSpc>
            </a:pPr>
            <a:r>
              <a:rPr lang="en-US" sz="2800" b="1" dirty="0">
                <a:sym typeface="Symbol" pitchFamily="18" charset="2"/>
              </a:rPr>
              <a:t>line 12.  This is because that </a:t>
            </a:r>
          </a:p>
          <a:p>
            <a:pPr eaLnBrk="1" hangingPunct="1">
              <a:lnSpc>
                <a:spcPct val="96000"/>
              </a:lnSpc>
            </a:pPr>
            <a:r>
              <a:rPr lang="en-US" sz="2800" b="1" dirty="0">
                <a:sym typeface="Symbol" pitchFamily="18" charset="2"/>
              </a:rPr>
              <a:t>line is indented with a &lt;tab&gt;.</a:t>
            </a:r>
          </a:p>
        </p:txBody>
      </p:sp>
      <p:pic>
        <p:nvPicPr>
          <p:cNvPr id="7" name="Picture 4" descr="MMAG00293_0000[1]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1750"/>
            <a:ext cx="229076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0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WordArt 2"/>
          <p:cNvSpPr>
            <a:spLocks noChangeArrowheads="1" noChangeShapeType="1" noTextEdit="1"/>
          </p:cNvSpPr>
          <p:nvPr/>
        </p:nvSpPr>
        <p:spPr bwMode="auto">
          <a:xfrm>
            <a:off x="457200" y="2057400"/>
            <a:ext cx="8382000" cy="3733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Introduction</a:t>
            </a:r>
          </a:p>
        </p:txBody>
      </p:sp>
      <p:sp>
        <p:nvSpPr>
          <p:cNvPr id="3075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8272" r="25750" b="7140"/>
          <a:stretch/>
        </p:blipFill>
        <p:spPr bwMode="auto">
          <a:xfrm>
            <a:off x="182880" y="182880"/>
            <a:ext cx="5427133" cy="64939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51" name="Picture 11" descr="C:\Users\JohnSchram\AppData\Local\Microsoft\Windows\Temporary Internet Files\Content.IE5\8K4SRM6H\lupa222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124200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0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8272" r="25750" b="7140"/>
          <a:stretch/>
        </p:blipFill>
        <p:spPr bwMode="auto">
          <a:xfrm>
            <a:off x="182880" y="182880"/>
            <a:ext cx="5427133" cy="64939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30479" r="5000" b="31142"/>
          <a:stretch/>
        </p:blipFill>
        <p:spPr bwMode="auto">
          <a:xfrm>
            <a:off x="2362200" y="182881"/>
            <a:ext cx="6598920" cy="2126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51" name="Picture 11" descr="C:\Users\JohnSchram\AppData\Local\Microsoft\Windows\Temporary Internet Files\Content.IE5\8K4SRM6H\lupa222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124200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09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WordArt 2"/>
          <p:cNvSpPr>
            <a:spLocks noChangeArrowheads="1" noChangeShapeType="1" noTextEdit="1"/>
          </p:cNvSpPr>
          <p:nvPr/>
        </p:nvSpPr>
        <p:spPr bwMode="auto">
          <a:xfrm>
            <a:off x="381000" y="137160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Graphics Programs</a:t>
            </a:r>
          </a:p>
        </p:txBody>
      </p:sp>
      <p:sp>
        <p:nvSpPr>
          <p:cNvPr id="16387" name="WordArt 2"/>
          <p:cNvSpPr>
            <a:spLocks noChangeArrowheads="1" noChangeShapeType="1" noTextEdit="1"/>
          </p:cNvSpPr>
          <p:nvPr/>
        </p:nvSpPr>
        <p:spPr bwMode="auto">
          <a:xfrm>
            <a:off x="381000" y="3886200"/>
            <a:ext cx="8382000" cy="26517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with Procedures   </a:t>
            </a:r>
          </a:p>
        </p:txBody>
      </p:sp>
      <p:sp>
        <p:nvSpPr>
          <p:cNvPr id="1638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9.4</a:t>
            </a:r>
          </a:p>
        </p:txBody>
      </p:sp>
    </p:spTree>
    <p:extLst>
      <p:ext uri="{BB962C8B-B14F-4D97-AF65-F5344CB8AC3E}">
        <p14:creationId xmlns:p14="http://schemas.microsoft.com/office/powerpoint/2010/main" val="4275242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" y="182880"/>
            <a:ext cx="5120640" cy="6492240"/>
            <a:chOff x="182880" y="182880"/>
            <a:chExt cx="5120640" cy="6492240"/>
          </a:xfrm>
        </p:grpSpPr>
        <p:pic>
          <p:nvPicPr>
            <p:cNvPr id="11266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0" t="9264" r="22500" b="3612"/>
            <a:stretch/>
          </p:blipFill>
          <p:spPr bwMode="auto">
            <a:xfrm>
              <a:off x="182880" y="182880"/>
              <a:ext cx="51206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35" t="72500" r="21407" b="22133"/>
            <a:stretch/>
          </p:blipFill>
          <p:spPr bwMode="auto">
            <a:xfrm>
              <a:off x="4343400" y="293427"/>
              <a:ext cx="914400" cy="256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3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13389" r="29438" b="10782"/>
          <a:stretch/>
        </p:blipFill>
        <p:spPr bwMode="auto">
          <a:xfrm>
            <a:off x="4480560" y="1024466"/>
            <a:ext cx="4480560" cy="565065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2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" y="0"/>
            <a:ext cx="8671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6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11070" r="29584" b="12062"/>
          <a:stretch/>
        </p:blipFill>
        <p:spPr bwMode="auto">
          <a:xfrm>
            <a:off x="182881" y="182880"/>
            <a:ext cx="6979919" cy="539496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8312" r="39000" b="6548"/>
          <a:stretch/>
        </p:blipFill>
        <p:spPr bwMode="auto">
          <a:xfrm>
            <a:off x="3962401" y="1382644"/>
            <a:ext cx="4998720" cy="5292476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56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8492" r="27833" b="3281"/>
          <a:stretch/>
        </p:blipFill>
        <p:spPr bwMode="auto">
          <a:xfrm>
            <a:off x="182880" y="182880"/>
            <a:ext cx="4666297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506394" y="1045845"/>
            <a:ext cx="5561406" cy="3983568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237634" y="5308600"/>
            <a:ext cx="4098925" cy="1048877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2541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11000"/>
              </a:lnSpc>
            </a:pPr>
            <a:r>
              <a:rPr lang="en-US" sz="2800" b="1" dirty="0">
                <a:sym typeface="Symbol" pitchFamily="18" charset="2"/>
              </a:rPr>
              <a:t>NOTE: This is </a:t>
            </a:r>
            <a:r>
              <a:rPr lang="en-US" sz="2800" b="1" u="sng" dirty="0">
                <a:sym typeface="Symbol" pitchFamily="18" charset="2"/>
              </a:rPr>
              <a:t>NOT</a:t>
            </a:r>
          </a:p>
          <a:p>
            <a:pPr algn="ctr" eaLnBrk="1" hangingPunct="1">
              <a:lnSpc>
                <a:spcPct val="111000"/>
              </a:lnSpc>
            </a:pPr>
            <a:r>
              <a:rPr lang="en-US" sz="2800" b="1" i="1" dirty="0">
                <a:sym typeface="Symbol" pitchFamily="18" charset="2"/>
              </a:rPr>
              <a:t>Good Program Design</a:t>
            </a:r>
            <a:r>
              <a:rPr lang="en-US" sz="2800" b="1" dirty="0">
                <a:sym typeface="Symbol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11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6" t="11010" r="23811" b="6387"/>
          <a:stretch/>
        </p:blipFill>
        <p:spPr bwMode="auto">
          <a:xfrm>
            <a:off x="182881" y="182881"/>
            <a:ext cx="537971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3" t="11291" r="43333" b="11180"/>
          <a:stretch/>
        </p:blipFill>
        <p:spPr bwMode="auto">
          <a:xfrm>
            <a:off x="5530105" y="182881"/>
            <a:ext cx="3431015" cy="6492239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2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3" t="7830" r="20000" b="3611"/>
          <a:stretch/>
        </p:blipFill>
        <p:spPr bwMode="auto">
          <a:xfrm>
            <a:off x="182880" y="182880"/>
            <a:ext cx="6062133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038600" y="733424"/>
            <a:ext cx="5043418" cy="3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42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9704" r="23083" b="3722"/>
          <a:stretch/>
        </p:blipFill>
        <p:spPr bwMode="auto">
          <a:xfrm>
            <a:off x="182879" y="182880"/>
            <a:ext cx="576072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876533" y="1295400"/>
            <a:ext cx="520548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1214438"/>
          </a:xfrm>
        </p:spPr>
        <p:txBody>
          <a:bodyPr lIns="90488" tIns="44450" rIns="90488" bIns="44450"/>
          <a:lstStyle/>
          <a:p>
            <a:pPr eaLnBrk="1" hangingPunct="1"/>
            <a:r>
              <a:rPr lang="en-US" sz="5400" dirty="0">
                <a:latin typeface="Arial Black" pitchFamily="34" charset="0"/>
              </a:rPr>
              <a:t>Creating Tools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304800" y="1277938"/>
            <a:ext cx="8534400" cy="2677656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b="1" dirty="0"/>
              <a:t>It is in the nature of people to create things that make our lives simpler and more enjoyable.</a:t>
            </a:r>
          </a:p>
          <a:p>
            <a:endParaRPr lang="en-US" sz="2800" b="1" dirty="0"/>
          </a:p>
          <a:p>
            <a:r>
              <a:rPr lang="en-US" sz="2800" b="1" dirty="0"/>
              <a:t>To that end, it is also in the nature </a:t>
            </a:r>
          </a:p>
          <a:p>
            <a:r>
              <a:rPr lang="en-US" sz="2800" b="1" dirty="0"/>
              <a:t>of people to create </a:t>
            </a:r>
            <a:r>
              <a:rPr lang="en-US" sz="2800" b="1" i="1" dirty="0"/>
              <a:t>tools</a:t>
            </a:r>
            <a:r>
              <a:rPr lang="en-US" sz="2800" b="1" dirty="0"/>
              <a:t> to make </a:t>
            </a:r>
          </a:p>
          <a:p>
            <a:r>
              <a:rPr lang="en-US" sz="2800" b="1" dirty="0"/>
              <a:t>this process easier and more efficient.</a:t>
            </a:r>
          </a:p>
        </p:txBody>
      </p:sp>
      <p:pic>
        <p:nvPicPr>
          <p:cNvPr id="4100" name="Picture 6" descr="C:\Users\johnschram\AppData\Local\Microsoft\Windows\Temporary Internet Files\Content.IE5\63XOC3GE\MC90043263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320" y="1905000"/>
            <a:ext cx="1910080" cy="191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3219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7" t="8644" r="23083" b="5665"/>
          <a:stretch/>
        </p:blipFill>
        <p:spPr bwMode="auto">
          <a:xfrm>
            <a:off x="182881" y="182880"/>
            <a:ext cx="6517307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01036" y="2209800"/>
            <a:ext cx="576243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0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7" t="7981" r="26750" b="4343"/>
          <a:stretch/>
        </p:blipFill>
        <p:spPr bwMode="auto">
          <a:xfrm>
            <a:off x="182880" y="182880"/>
            <a:ext cx="502920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41" name="Picture 9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7981" r="41270" b="4343"/>
          <a:stretch/>
        </p:blipFill>
        <p:spPr bwMode="auto">
          <a:xfrm>
            <a:off x="5385816" y="182880"/>
            <a:ext cx="357632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327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464"/>
            <a:ext cx="9144000" cy="62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79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WordArt 2"/>
          <p:cNvSpPr>
            <a:spLocks noChangeArrowheads="1" noChangeShapeType="1" noTextEdit="1"/>
          </p:cNvSpPr>
          <p:nvPr/>
        </p:nvSpPr>
        <p:spPr bwMode="auto">
          <a:xfrm>
            <a:off x="381000" y="137160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Creating Your </a:t>
            </a:r>
          </a:p>
        </p:txBody>
      </p:sp>
      <p:sp>
        <p:nvSpPr>
          <p:cNvPr id="16387" name="WordArt 2"/>
          <p:cNvSpPr>
            <a:spLocks noChangeArrowheads="1" noChangeShapeType="1" noTextEdit="1"/>
          </p:cNvSpPr>
          <p:nvPr/>
        </p:nvSpPr>
        <p:spPr bwMode="auto">
          <a:xfrm>
            <a:off x="381000" y="3886200"/>
            <a:ext cx="83820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Own Libraries</a:t>
            </a:r>
          </a:p>
        </p:txBody>
      </p:sp>
      <p:sp>
        <p:nvSpPr>
          <p:cNvPr id="1638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9.5</a:t>
            </a:r>
          </a:p>
        </p:txBody>
      </p:sp>
    </p:spTree>
    <p:extLst>
      <p:ext uri="{BB962C8B-B14F-4D97-AF65-F5344CB8AC3E}">
        <p14:creationId xmlns:p14="http://schemas.microsoft.com/office/powerpoint/2010/main" val="499862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2880" y="182879"/>
            <a:ext cx="8778240" cy="6492241"/>
          </a:xfrm>
          <a:prstGeom prst="rect">
            <a:avLst/>
          </a:prstGeom>
          <a:solidFill>
            <a:srgbClr val="FF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2880" y="5760720"/>
            <a:ext cx="8778240" cy="762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2880" y="182880"/>
            <a:ext cx="877824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When you open the </a:t>
            </a:r>
            <a:r>
              <a:rPr lang="en-US" sz="2100" b="1" dirty="0"/>
              <a:t>Programs09c-Creating Your Own Libraries</a:t>
            </a:r>
            <a:r>
              <a:rPr lang="en-US" sz="2100" dirty="0"/>
              <a:t> folder, you will see that it is different from the other subfolders in </a:t>
            </a:r>
            <a:r>
              <a:rPr lang="en-US" sz="2100" b="1" dirty="0"/>
              <a:t>Programs09</a:t>
            </a:r>
            <a:r>
              <a:rPr lang="en-US" sz="2100" dirty="0"/>
              <a:t>.  Besides </a:t>
            </a:r>
            <a:r>
              <a:rPr lang="en-US" sz="2100" b="1" dirty="0"/>
              <a:t>Backup</a:t>
            </a:r>
            <a:r>
              <a:rPr lang="en-US" sz="2100" dirty="0"/>
              <a:t>, this subfolder simply contains 3 other subfolders: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Since this section is on creating your own libraries, it means that each program example will actually consist of multiple files.  </a:t>
            </a:r>
          </a:p>
          <a:p>
            <a:r>
              <a:rPr lang="en-US" sz="2100" dirty="0"/>
              <a:t> </a:t>
            </a:r>
          </a:p>
          <a:p>
            <a:r>
              <a:rPr lang="en-US" sz="2100" dirty="0"/>
              <a:t>NOTE:  Whenever a program consists of more than one file, all of the necessary files for that program should be placed into a single folder.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51006" y="1371600"/>
            <a:ext cx="844198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33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79"/>
            <a:ext cx="8778240" cy="6492242"/>
            <a:chOff x="182880" y="182879"/>
            <a:chExt cx="8778240" cy="6492242"/>
          </a:xfrm>
        </p:grpSpPr>
        <p:pic>
          <p:nvPicPr>
            <p:cNvPr id="20482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" t="8599" r="3833" b="6835"/>
            <a:stretch/>
          </p:blipFill>
          <p:spPr bwMode="auto">
            <a:xfrm>
              <a:off x="182880" y="182879"/>
              <a:ext cx="8778240" cy="6492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74320" y="3081866"/>
              <a:ext cx="8595360" cy="3242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702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t="18748" r="3999" b="1243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98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t="18748" r="3999" b="12435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41177" r="51073" b="22650"/>
          <a:stretch/>
        </p:blipFill>
        <p:spPr bwMode="auto">
          <a:xfrm>
            <a:off x="4998295" y="2209800"/>
            <a:ext cx="3962825" cy="231343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285804" y="4953000"/>
            <a:ext cx="3324796" cy="1524000"/>
            <a:chOff x="5285804" y="4953000"/>
            <a:chExt cx="3324796" cy="1524000"/>
          </a:xfrm>
        </p:grpSpPr>
        <p:pic>
          <p:nvPicPr>
            <p:cNvPr id="9" name="Picture 2" descr="C:\Users\JohnSchram\AppData\Local\Microsoft\Windows\Temporary Internet Files\Content.IE5\51UYHD50\Twitter_question_mark[1]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804" y="4953000"/>
              <a:ext cx="11049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6466905" y="4982937"/>
              <a:ext cx="2143695" cy="1341664"/>
              <a:chOff x="6652492" y="3378199"/>
              <a:chExt cx="2441855" cy="1371600"/>
            </a:xfrm>
          </p:grpSpPr>
          <p:sp>
            <p:nvSpPr>
              <p:cNvPr id="11" name="Oval Callout 10"/>
              <p:cNvSpPr/>
              <p:nvPr/>
            </p:nvSpPr>
            <p:spPr>
              <a:xfrm>
                <a:off x="6652492" y="3378199"/>
                <a:ext cx="2441855" cy="1371600"/>
              </a:xfrm>
              <a:prstGeom prst="wedgeEllipseCallout">
                <a:avLst>
                  <a:gd name="adj1" fmla="val -63568"/>
                  <a:gd name="adj2" fmla="val -694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728799" y="3498966"/>
                <a:ext cx="2267249" cy="1227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How does this </a:t>
                </a:r>
              </a:p>
              <a:p>
                <a:pPr algn="ctr"/>
                <a:r>
                  <a:rPr lang="en-US" dirty="0"/>
                  <a:t>work without the</a:t>
                </a:r>
              </a:p>
              <a:p>
                <a:pPr algn="ctr"/>
                <a:r>
                  <a:rPr lang="en-US" dirty="0"/>
                  <a:t>three procedure </a:t>
                </a:r>
              </a:p>
              <a:p>
                <a:pPr algn="ctr"/>
                <a:r>
                  <a:rPr lang="en-US" dirty="0"/>
                  <a:t>definitions?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60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" t="15550" r="11083" b="7141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5" descr="C:\Users\JohnSchram\AppData\Local\Microsoft\Windows\Temporary Internet Files\Content.IE5\E4G0Q3HQ\MC900389514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62200"/>
            <a:ext cx="239168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JohnSchram\AppData\Local\Microsoft\Windows\Temporary Internet Files\Content.IE5\51UYHD50\Twitter_question_mark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01768"/>
            <a:ext cx="11049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6477000" y="4572000"/>
            <a:ext cx="2286000" cy="685800"/>
          </a:xfrm>
          <a:prstGeom prst="wedgeEllipseCallout">
            <a:avLst>
              <a:gd name="adj1" fmla="val -14362"/>
              <a:gd name="adj2" fmla="val 6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53200" y="4692134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they are!</a:t>
            </a:r>
          </a:p>
        </p:txBody>
      </p:sp>
    </p:spTree>
    <p:extLst>
      <p:ext uri="{BB962C8B-B14F-4D97-AF65-F5344CB8AC3E}">
        <p14:creationId xmlns:p14="http://schemas.microsoft.com/office/powerpoint/2010/main" val="1706797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8225" r="6166" b="7210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249481" y="2667000"/>
            <a:ext cx="489097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5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762000"/>
          </a:xfrm>
        </p:spPr>
        <p:txBody>
          <a:bodyPr lIns="90488" tIns="44450" rIns="90488" bIns="44450"/>
          <a:lstStyle/>
          <a:p>
            <a:pPr eaLnBrk="1" hangingPunct="1"/>
            <a:r>
              <a:rPr lang="en-US" sz="5400" dirty="0">
                <a:latin typeface="Arial Black" pitchFamily="34" charset="0"/>
              </a:rPr>
              <a:t>Program Subroutines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1440" y="838200"/>
            <a:ext cx="8961120" cy="594360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800" b="1" dirty="0">
                <a:latin typeface="Arial Narrow" panose="020B0606020202030204" pitchFamily="34" charset="0"/>
              </a:rPr>
              <a:t>A </a:t>
            </a:r>
            <a:r>
              <a:rPr lang="en-US" sz="2800" b="1" i="1" dirty="0">
                <a:latin typeface="Arial Narrow" panose="020B0606020202030204" pitchFamily="34" charset="0"/>
              </a:rPr>
              <a:t>subroutine</a:t>
            </a:r>
            <a:r>
              <a:rPr lang="en-US" sz="2800" b="1" dirty="0">
                <a:latin typeface="Arial Narrow" panose="020B0606020202030204" pitchFamily="34" charset="0"/>
              </a:rPr>
              <a:t> is a series of programming commands that</a:t>
            </a:r>
          </a:p>
          <a:p>
            <a:r>
              <a:rPr lang="en-US" sz="2800" b="1" dirty="0">
                <a:latin typeface="Arial Narrow" panose="020B0606020202030204" pitchFamily="34" charset="0"/>
              </a:rPr>
              <a:t>performs a specific task (like a </a:t>
            </a:r>
            <a:r>
              <a:rPr lang="en-US" sz="2800" b="1" i="1" dirty="0">
                <a:latin typeface="Arial Narrow" panose="020B0606020202030204" pitchFamily="34" charset="0"/>
              </a:rPr>
              <a:t>tool</a:t>
            </a:r>
            <a:r>
              <a:rPr lang="en-US" sz="2800" b="1" dirty="0">
                <a:latin typeface="Arial Narrow" panose="020B0606020202030204" pitchFamily="34" charset="0"/>
              </a:rPr>
              <a:t>). </a:t>
            </a:r>
          </a:p>
          <a:p>
            <a:endParaRPr lang="en-US" b="1" dirty="0">
              <a:latin typeface="Arial Narrow" panose="020B0606020202030204" pitchFamily="34" charset="0"/>
            </a:endParaRPr>
          </a:p>
          <a:p>
            <a:r>
              <a:rPr lang="en-US" sz="2800" b="1" dirty="0">
                <a:latin typeface="Arial Narrow" panose="020B0606020202030204" pitchFamily="34" charset="0"/>
              </a:rPr>
              <a:t>Once a subroutine is created, </a:t>
            </a:r>
          </a:p>
          <a:p>
            <a:r>
              <a:rPr lang="en-US" sz="2800" b="1" dirty="0">
                <a:latin typeface="Arial Narrow" panose="020B0606020202030204" pitchFamily="34" charset="0"/>
              </a:rPr>
              <a:t>it is no longer necessary to use </a:t>
            </a:r>
          </a:p>
          <a:p>
            <a:r>
              <a:rPr lang="en-US" sz="2800" b="1" dirty="0">
                <a:latin typeface="Arial Narrow" panose="020B0606020202030204" pitchFamily="34" charset="0"/>
              </a:rPr>
              <a:t>all the individual commands. </a:t>
            </a:r>
          </a:p>
          <a:p>
            <a:endParaRPr lang="en-US" b="1" dirty="0">
              <a:latin typeface="Arial Narrow" panose="020B0606020202030204" pitchFamily="34" charset="0"/>
            </a:endParaRPr>
          </a:p>
          <a:p>
            <a:r>
              <a:rPr lang="en-US" sz="2800" b="1" dirty="0">
                <a:latin typeface="Arial Narrow" panose="020B0606020202030204" pitchFamily="34" charset="0"/>
              </a:rPr>
              <a:t>Subroutines have many names in </a:t>
            </a:r>
          </a:p>
          <a:p>
            <a:r>
              <a:rPr lang="en-US" sz="2800" b="1" dirty="0">
                <a:latin typeface="Arial Narrow" panose="020B0606020202030204" pitchFamily="34" charset="0"/>
              </a:rPr>
              <a:t>different programming languages.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 </a:t>
            </a:r>
          </a:p>
          <a:p>
            <a:r>
              <a:rPr lang="en-US" sz="2800" b="1" dirty="0">
                <a:latin typeface="Arial Narrow" panose="020B0606020202030204" pitchFamily="34" charset="0"/>
              </a:rPr>
              <a:t>For example, Java calls their subroutines </a:t>
            </a:r>
            <a:r>
              <a:rPr lang="en-US" sz="2800" b="1" i="1" dirty="0">
                <a:latin typeface="Arial Narrow" panose="020B0606020202030204" pitchFamily="34" charset="0"/>
              </a:rPr>
              <a:t>methods</a:t>
            </a:r>
            <a:r>
              <a:rPr lang="en-US" sz="2800" b="1" dirty="0">
                <a:latin typeface="Arial Narrow" panose="020B0606020202030204" pitchFamily="34" charset="0"/>
              </a:rPr>
              <a:t>.</a:t>
            </a:r>
          </a:p>
          <a:p>
            <a:endParaRPr lang="en-US" b="1" dirty="0">
              <a:latin typeface="Arial Narrow" panose="020B0606020202030204" pitchFamily="34" charset="0"/>
            </a:endParaRPr>
          </a:p>
          <a:p>
            <a:r>
              <a:rPr lang="en-US" sz="2800" b="1" dirty="0">
                <a:latin typeface="Arial Narrow" panose="020B0606020202030204" pitchFamily="34" charset="0"/>
              </a:rPr>
              <a:t>In Python:</a:t>
            </a:r>
          </a:p>
          <a:p>
            <a:r>
              <a:rPr lang="en-US" sz="2800" b="1" dirty="0">
                <a:latin typeface="Arial Narrow" panose="020B0606020202030204" pitchFamily="34" charset="0"/>
              </a:rPr>
              <a:t>A subroutine that returns a value is called a </a:t>
            </a:r>
            <a:r>
              <a:rPr lang="en-US" sz="2800" b="1" i="1" dirty="0">
                <a:latin typeface="Arial Narrow" panose="020B0606020202030204" pitchFamily="34" charset="0"/>
              </a:rPr>
              <a:t>function</a:t>
            </a:r>
            <a:r>
              <a:rPr lang="en-US" sz="2800" b="1" dirty="0">
                <a:latin typeface="Arial Narrow" panose="020B0606020202030204" pitchFamily="34" charset="0"/>
              </a:rPr>
              <a:t>.</a:t>
            </a:r>
          </a:p>
          <a:p>
            <a:r>
              <a:rPr lang="en-US" sz="2800" b="1" dirty="0">
                <a:latin typeface="Arial Narrow" panose="020B0606020202030204" pitchFamily="34" charset="0"/>
              </a:rPr>
              <a:t>A subroutine that does not return a value is called a </a:t>
            </a:r>
            <a:r>
              <a:rPr lang="en-US" sz="2800" b="1" i="1" dirty="0">
                <a:latin typeface="Arial Narrow" panose="020B0606020202030204" pitchFamily="34" charset="0"/>
              </a:rPr>
              <a:t>procedure</a:t>
            </a:r>
            <a:r>
              <a:rPr lang="en-US" sz="2800" b="1" dirty="0">
                <a:latin typeface="Arial Narrow" panose="020B0606020202030204" pitchFamily="34" charset="0"/>
              </a:rPr>
              <a:t>.</a:t>
            </a:r>
            <a:endParaRPr lang="en-US" sz="2400" dirty="0"/>
          </a:p>
        </p:txBody>
      </p:sp>
      <p:pic>
        <p:nvPicPr>
          <p:cNvPr id="65547" name="Picture 11" descr="C:\Users\JohnSchram\AppData\Local\Microsoft\Windows\Temporary Internet Files\Content.IE5\CET67MTU\15090961835_c4f26e4890_z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04999"/>
            <a:ext cx="3810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447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10212" r="25417" b="9390"/>
          <a:stretch/>
        </p:blipFill>
        <p:spPr bwMode="auto">
          <a:xfrm>
            <a:off x="182880" y="182879"/>
            <a:ext cx="585216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7" t="22311" r="43729" b="18240"/>
          <a:stretch/>
        </p:blipFill>
        <p:spPr bwMode="auto">
          <a:xfrm>
            <a:off x="4660053" y="1874519"/>
            <a:ext cx="4301067" cy="480060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699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7854" r="17416" b="7580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733800" y="3125193"/>
            <a:ext cx="5410199" cy="37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06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8449" r="27333" b="4097"/>
          <a:stretch/>
        </p:blipFill>
        <p:spPr bwMode="auto">
          <a:xfrm>
            <a:off x="182880" y="182880"/>
            <a:ext cx="530352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t="23276" r="43729" b="15365"/>
          <a:stretch/>
        </p:blipFill>
        <p:spPr bwMode="auto">
          <a:xfrm>
            <a:off x="5337386" y="2120053"/>
            <a:ext cx="3623733" cy="4555066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36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3" t="25100" r="23533" b="4097"/>
          <a:stretch/>
        </p:blipFill>
        <p:spPr bwMode="auto">
          <a:xfrm>
            <a:off x="182880" y="182880"/>
            <a:ext cx="429768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653" name="Picture 5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3" t="25100" r="23533" b="4097"/>
          <a:stretch/>
        </p:blipFill>
        <p:spPr bwMode="auto">
          <a:xfrm>
            <a:off x="4663440" y="182880"/>
            <a:ext cx="429768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60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763"/>
            <a:ext cx="9144000" cy="1524001"/>
          </a:xfrm>
        </p:spPr>
        <p:txBody>
          <a:bodyPr/>
          <a:lstStyle/>
          <a:p>
            <a:pPr eaLnBrk="1" hangingPunct="1"/>
            <a:r>
              <a:rPr lang="en-US" sz="4800" dirty="0">
                <a:solidFill>
                  <a:schemeClr val="tx1"/>
                </a:solidFill>
                <a:latin typeface="Arial Black" pitchFamily="34" charset="0"/>
              </a:rPr>
              <a:t>Program Note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502920" y="1524000"/>
            <a:ext cx="8138160" cy="347472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sz="3200" dirty="0"/>
              <a:t>While it is proper programming style to put subroutines of a common nature in their own file, thereby creating a </a:t>
            </a:r>
            <a:r>
              <a:rPr lang="en-US" sz="3200" i="1" dirty="0"/>
              <a:t>library</a:t>
            </a:r>
            <a:r>
              <a:rPr lang="en-US" sz="3200" dirty="0"/>
              <a:t>,</a:t>
            </a:r>
          </a:p>
          <a:p>
            <a:pPr>
              <a:lnSpc>
                <a:spcPct val="114000"/>
              </a:lnSpc>
            </a:pPr>
            <a:r>
              <a:rPr lang="en-US" sz="3200" dirty="0"/>
              <a:t>most program examples in this textbook will continue to put all subroutines in the same file for simplicity.</a:t>
            </a:r>
          </a:p>
        </p:txBody>
      </p:sp>
      <p:pic>
        <p:nvPicPr>
          <p:cNvPr id="38916" name="Picture 4" descr="C:\Users\johnschram\AppData\Local\Microsoft\Windows\Temporary Internet Files\Content.IE5\6013PBX8\MC90043383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-4763"/>
            <a:ext cx="1828800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2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19600"/>
            <a:ext cx="208926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107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2856" r="7166" b="19261"/>
          <a:stretch/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sz="4800" b="1" dirty="0">
                <a:solidFill>
                  <a:schemeClr val="bg1"/>
                </a:solidFill>
              </a:rPr>
              <a:t>Some Program Design Notes</a:t>
            </a:r>
          </a:p>
        </p:txBody>
      </p:sp>
    </p:spTree>
    <p:extLst>
      <p:ext uri="{BB962C8B-B14F-4D97-AF65-F5344CB8AC3E}">
        <p14:creationId xmlns:p14="http://schemas.microsoft.com/office/powerpoint/2010/main" val="3992630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WordArt 2"/>
          <p:cNvSpPr>
            <a:spLocks noChangeArrowheads="1" noChangeShapeType="1" noTextEdit="1"/>
          </p:cNvSpPr>
          <p:nvPr/>
        </p:nvSpPr>
        <p:spPr bwMode="auto">
          <a:xfrm>
            <a:off x="381000" y="1600200"/>
            <a:ext cx="8382000" cy="1676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 Creating a Big     </a:t>
            </a:r>
          </a:p>
        </p:txBody>
      </p:sp>
      <p:sp>
        <p:nvSpPr>
          <p:cNvPr id="1638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9.6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381000" y="3124200"/>
            <a:ext cx="8382000" cy="1676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Graphics Program</a:t>
            </a:r>
          </a:p>
        </p:txBody>
      </p:sp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381000" y="4724400"/>
            <a:ext cx="8382000" cy="16764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Step-By-Step        </a:t>
            </a:r>
          </a:p>
        </p:txBody>
      </p:sp>
      <p:pic>
        <p:nvPicPr>
          <p:cNvPr id="65538" name="Picture 2" descr="C:\Users\JohnSchram\AppData\Local\Microsoft\Windows\Temporary Internet Files\Content.IE5\E4G0Q3HQ\MC900056986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800600"/>
            <a:ext cx="1190549" cy="181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2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t="8272" r="23000" b="8685"/>
          <a:stretch/>
        </p:blipFill>
        <p:spPr bwMode="auto">
          <a:xfrm>
            <a:off x="182879" y="182880"/>
            <a:ext cx="7285448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33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t="8272" r="23000" b="8685"/>
          <a:stretch/>
        </p:blipFill>
        <p:spPr bwMode="auto">
          <a:xfrm>
            <a:off x="182879" y="182880"/>
            <a:ext cx="7285448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26068" r="5999" b="35663"/>
          <a:stretch/>
        </p:blipFill>
        <p:spPr bwMode="auto">
          <a:xfrm>
            <a:off x="3200400" y="3234266"/>
            <a:ext cx="5760720" cy="2937934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13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7651" r="15917" b="5666"/>
          <a:stretch/>
        </p:blipFill>
        <p:spPr bwMode="auto">
          <a:xfrm>
            <a:off x="182881" y="182880"/>
            <a:ext cx="713231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38930" r="59417" b="22140"/>
          <a:stretch/>
        </p:blipFill>
        <p:spPr bwMode="auto">
          <a:xfrm>
            <a:off x="5071533" y="3686385"/>
            <a:ext cx="2243667" cy="2988735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329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WordArt 3"/>
          <p:cNvSpPr>
            <a:spLocks noChangeArrowheads="1" noChangeShapeType="1" noTextEdit="1"/>
          </p:cNvSpPr>
          <p:nvPr/>
        </p:nvSpPr>
        <p:spPr bwMode="auto">
          <a:xfrm>
            <a:off x="457200" y="1447800"/>
            <a:ext cx="8382000" cy="2743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What is Modular</a:t>
            </a:r>
          </a:p>
        </p:txBody>
      </p:sp>
      <p:sp>
        <p:nvSpPr>
          <p:cNvPr id="10244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9.2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457200" y="384048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Programming?  </a:t>
            </a:r>
          </a:p>
        </p:txBody>
      </p:sp>
    </p:spTree>
    <p:extLst>
      <p:ext uri="{BB962C8B-B14F-4D97-AF65-F5344CB8AC3E}">
        <p14:creationId xmlns:p14="http://schemas.microsoft.com/office/powerpoint/2010/main" val="1179444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7651" r="15917" b="5666"/>
          <a:stretch/>
        </p:blipFill>
        <p:spPr bwMode="auto">
          <a:xfrm>
            <a:off x="182881" y="182880"/>
            <a:ext cx="713231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38930" r="59417" b="22140"/>
          <a:stretch/>
        </p:blipFill>
        <p:spPr bwMode="auto">
          <a:xfrm>
            <a:off x="5071533" y="3686385"/>
            <a:ext cx="2243667" cy="2988735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503010" y="0"/>
            <a:ext cx="564098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1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8603" r="1751" b="9456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539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8603" r="1751" b="9456"/>
          <a:stretch/>
        </p:blipFill>
        <p:spPr bwMode="auto">
          <a:xfrm>
            <a:off x="182879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247914" y="0"/>
            <a:ext cx="489608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34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t="8051" r="3417" b="4715"/>
          <a:stretch/>
        </p:blipFill>
        <p:spPr bwMode="auto">
          <a:xfrm>
            <a:off x="182882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664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" t="8051" r="3417" b="4715"/>
          <a:stretch/>
        </p:blipFill>
        <p:spPr bwMode="auto">
          <a:xfrm>
            <a:off x="182882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0" y="1"/>
            <a:ext cx="5486399" cy="39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29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" t="8515" r="22500" b="6920"/>
          <a:stretch/>
        </p:blipFill>
        <p:spPr bwMode="auto">
          <a:xfrm>
            <a:off x="182880" y="182880"/>
            <a:ext cx="6979920" cy="566928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2909" r="49032" b="4797"/>
          <a:stretch/>
        </p:blipFill>
        <p:spPr bwMode="auto">
          <a:xfrm>
            <a:off x="4724401" y="1158240"/>
            <a:ext cx="4236722" cy="551688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804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48"/>
            <a:ext cx="9144000" cy="65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2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5400" kern="0" dirty="0">
                <a:solidFill>
                  <a:schemeClr val="bg1"/>
                </a:solidFill>
                <a:latin typeface="Arial Black" pitchFamily="34" charset="0"/>
              </a:rPr>
              <a:t>Modular Programming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37498" r="8226" b="12434"/>
          <a:stretch/>
        </p:blipFill>
        <p:spPr bwMode="auto">
          <a:xfrm>
            <a:off x="0" y="1251527"/>
            <a:ext cx="9144000" cy="438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97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WordArt 3"/>
          <p:cNvSpPr>
            <a:spLocks noChangeArrowheads="1" noChangeShapeType="1" noTextEdit="1"/>
          </p:cNvSpPr>
          <p:nvPr/>
        </p:nvSpPr>
        <p:spPr bwMode="auto">
          <a:xfrm>
            <a:off x="457200" y="152400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Creating Simple</a:t>
            </a:r>
          </a:p>
        </p:txBody>
      </p:sp>
      <p:sp>
        <p:nvSpPr>
          <p:cNvPr id="10244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9.3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457200" y="4053840"/>
            <a:ext cx="8382000" cy="26517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Procedures    </a:t>
            </a:r>
          </a:p>
        </p:txBody>
      </p:sp>
    </p:spTree>
    <p:extLst>
      <p:ext uri="{BB962C8B-B14F-4D97-AF65-F5344CB8AC3E}">
        <p14:creationId xmlns:p14="http://schemas.microsoft.com/office/powerpoint/2010/main" val="143674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24703" r="7000" b="14309"/>
          <a:stretch/>
        </p:blipFill>
        <p:spPr bwMode="auto">
          <a:xfrm>
            <a:off x="182880" y="182880"/>
            <a:ext cx="8778240" cy="448056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1177" r="6800" b="22650"/>
          <a:stretch/>
        </p:blipFill>
        <p:spPr bwMode="auto">
          <a:xfrm>
            <a:off x="1005840" y="4392637"/>
            <a:ext cx="7955280" cy="2312963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9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8644" r="17166" b="6834"/>
          <a:stretch/>
        </p:blipFill>
        <p:spPr bwMode="auto">
          <a:xfrm>
            <a:off x="182880" y="186266"/>
            <a:ext cx="6949440" cy="6488854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41177" r="51073" b="22650"/>
          <a:stretch/>
        </p:blipFill>
        <p:spPr bwMode="auto">
          <a:xfrm>
            <a:off x="4998295" y="1676400"/>
            <a:ext cx="3962825" cy="231343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967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12335</TotalTime>
  <Words>420</Words>
  <Application>Microsoft Office PowerPoint</Application>
  <PresentationFormat>On-screen Show (4:3)</PresentationFormat>
  <Paragraphs>89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Arial Black</vt:lpstr>
      <vt:lpstr>Arial Narrow</vt:lpstr>
      <vt:lpstr>Calibri</vt:lpstr>
      <vt:lpstr>Impact</vt:lpstr>
      <vt:lpstr>Symbol</vt:lpstr>
      <vt:lpstr>Default Design</vt:lpstr>
      <vt:lpstr>PowerPoint Presentation</vt:lpstr>
      <vt:lpstr>PowerPoint Presentation</vt:lpstr>
      <vt:lpstr>Creating Tools</vt:lpstr>
      <vt:lpstr>Program Subroutines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 Note</vt:lpstr>
      <vt:lpstr>Some Program Design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977</cp:revision>
  <dcterms:created xsi:type="dcterms:W3CDTF">2003-07-04T03:08:29Z</dcterms:created>
  <dcterms:modified xsi:type="dcterms:W3CDTF">2021-02-11T14:20:32Z</dcterms:modified>
</cp:coreProperties>
</file>